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9" r:id="rId4"/>
    <p:sldId id="270" r:id="rId5"/>
    <p:sldId id="273" r:id="rId6"/>
    <p:sldId id="271" r:id="rId7"/>
    <p:sldId id="274" r:id="rId8"/>
    <p:sldId id="280" r:id="rId9"/>
    <p:sldId id="281" r:id="rId10"/>
    <p:sldId id="260" r:id="rId11"/>
    <p:sldId id="282" r:id="rId12"/>
    <p:sldId id="264" r:id="rId13"/>
    <p:sldId id="265" r:id="rId14"/>
    <p:sldId id="266" r:id="rId15"/>
    <p:sldId id="261" r:id="rId16"/>
    <p:sldId id="263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424AFDA-F979-4E38-86D1-C09C84D9CBBF}" type="datetimeFigureOut">
              <a:rPr lang="fr-FR" smtClean="0"/>
              <a:t>06/11/2023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66F10B-63E0-4C69-A09F-674C9F4B611C}" type="slidenum">
              <a:rPr lang="fr-FR" smtClean="0"/>
              <a:t>‹N°›</a:t>
            </a:fld>
            <a:endParaRPr lang="fr-FR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35713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4AFDA-F979-4E38-86D1-C09C84D9CBBF}" type="datetimeFigureOut">
              <a:rPr lang="fr-FR" smtClean="0"/>
              <a:t>06/11/2023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6F10B-63E0-4C69-A09F-674C9F4B61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7046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4AFDA-F979-4E38-86D1-C09C84D9CBBF}" type="datetimeFigureOut">
              <a:rPr lang="fr-FR" smtClean="0"/>
              <a:t>06/11/2023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6F10B-63E0-4C69-A09F-674C9F4B61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6516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4AFDA-F979-4E38-86D1-C09C84D9CBBF}" type="datetimeFigureOut">
              <a:rPr lang="fr-FR" smtClean="0"/>
              <a:t>06/11/2023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6F10B-63E0-4C69-A09F-674C9F4B61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2284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424AFDA-F979-4E38-86D1-C09C84D9CBBF}" type="datetimeFigureOut">
              <a:rPr lang="fr-FR" smtClean="0"/>
              <a:t>06/11/2023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66F10B-63E0-4C69-A09F-674C9F4B611C}" type="slidenum">
              <a:rPr lang="fr-FR" smtClean="0"/>
              <a:t>‹N°›</a:t>
            </a:fld>
            <a:endParaRPr lang="fr-FR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2447698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4AFDA-F979-4E38-86D1-C09C84D9CBBF}" type="datetimeFigureOut">
              <a:rPr lang="fr-FR" smtClean="0"/>
              <a:t>06/11/2023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6F10B-63E0-4C69-A09F-674C9F4B61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34784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4AFDA-F979-4E38-86D1-C09C84D9CBBF}" type="datetimeFigureOut">
              <a:rPr lang="fr-FR" smtClean="0"/>
              <a:t>06/11/2023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6F10B-63E0-4C69-A09F-674C9F4B61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40165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4AFDA-F979-4E38-86D1-C09C84D9CBBF}" type="datetimeFigureOut">
              <a:rPr lang="fr-FR" smtClean="0"/>
              <a:t>06/11/2023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6F10B-63E0-4C69-A09F-674C9F4B61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1217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4AFDA-F979-4E38-86D1-C09C84D9CBBF}" type="datetimeFigureOut">
              <a:rPr lang="fr-FR" smtClean="0"/>
              <a:t>06/11/2023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6F10B-63E0-4C69-A09F-674C9F4B61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0782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B424AFDA-F979-4E38-86D1-C09C84D9CBBF}" type="datetimeFigureOut">
              <a:rPr lang="fr-FR" smtClean="0"/>
              <a:t>06/11/2023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66F10B-63E0-4C69-A09F-674C9F4B611C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90071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B424AFDA-F979-4E38-86D1-C09C84D9CBBF}" type="datetimeFigureOut">
              <a:rPr lang="fr-FR" smtClean="0"/>
              <a:t>06/11/2023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66F10B-63E0-4C69-A09F-674C9F4B61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6630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424AFDA-F979-4E38-86D1-C09C84D9CBBF}" type="datetimeFigureOut">
              <a:rPr lang="fr-FR" smtClean="0"/>
              <a:t>06/11/2023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66F10B-63E0-4C69-A09F-674C9F4B611C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31587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4GxRwDDtomI?feature=oembed" TargetMode="External"/><Relationship Id="rId5" Type="http://schemas.openxmlformats.org/officeDocument/2006/relationships/hyperlink" Target="https://www.youtube.com/watch?v=4GxRwDDtomI" TargetMode="Externa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ureussitemontreal.ca/wp-content/uploads/2021/02/RRM_ingredients_motivation_engagement.pdf" TargetMode="External"/><Relationship Id="rId2" Type="http://schemas.openxmlformats.org/officeDocument/2006/relationships/hyperlink" Target="https://www.reseaureussitemontreal.ca/w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du.gov.on.ca/fre/teachers/studentsuccess/a_ecoutepartie1.pdf" TargetMode="External"/><Relationship Id="rId5" Type="http://schemas.openxmlformats.org/officeDocument/2006/relationships/hyperlink" Target="https://www.les-coccinelles.fr/lienpage1/lecture/lecture_recette/lecture_recette_crepes/lecture_recette_crepe.html" TargetMode="External"/><Relationship Id="rId4" Type="http://schemas.openxmlformats.org/officeDocument/2006/relationships/hyperlink" Target="https://dumas.ccsd.cnrs.fr/dumas-01653134/document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30FAB8-4765-4E0E-89DC-614C34776A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0299" y="1814694"/>
            <a:ext cx="9962606" cy="2387600"/>
          </a:xfrm>
        </p:spPr>
        <p:txBody>
          <a:bodyPr/>
          <a:lstStyle/>
          <a:p>
            <a:r>
              <a:rPr lang="fr-FR" dirty="0"/>
              <a:t>LA PEDAGOGIE DIFFERENCIEE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596C7B8-95F0-4C40-AF07-B004D8BA24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71954" y="5301252"/>
            <a:ext cx="4598126" cy="434385"/>
          </a:xfrm>
        </p:spPr>
        <p:txBody>
          <a:bodyPr>
            <a:normAutofit fontScale="70000" lnSpcReduction="20000"/>
          </a:bodyPr>
          <a:lstStyle/>
          <a:p>
            <a:r>
              <a:rPr lang="fr-FR" dirty="0"/>
              <a:t>Christelle </a:t>
            </a:r>
            <a:r>
              <a:rPr lang="fr-FR" dirty="0" err="1"/>
              <a:t>Mencé</a:t>
            </a:r>
            <a:r>
              <a:rPr lang="fr-FR" dirty="0"/>
              <a:t>, CPD, 2023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AB8C9EC-AB9A-4AD3-9166-DF178DC35A00}"/>
              </a:ext>
            </a:extLst>
          </p:cNvPr>
          <p:cNvSpPr txBox="1"/>
          <p:nvPr/>
        </p:nvSpPr>
        <p:spPr>
          <a:xfrm>
            <a:off x="513124" y="5937090"/>
            <a:ext cx="115569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 consulter par les PES/ aucune copie/aucune diffusion</a:t>
            </a:r>
          </a:p>
          <a:p>
            <a:r>
              <a:rPr lang="fr-FR" dirty="0"/>
              <a:t>Mes remerciements à tous ceux qui ont mis à disposition des ressources. (veuillez excuser les oublis)</a:t>
            </a:r>
          </a:p>
        </p:txBody>
      </p:sp>
    </p:spTree>
    <p:extLst>
      <p:ext uri="{BB962C8B-B14F-4D97-AF65-F5344CB8AC3E}">
        <p14:creationId xmlns:p14="http://schemas.microsoft.com/office/powerpoint/2010/main" val="22034314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41174D-A164-43BE-B10F-06509B1C0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649581"/>
          </a:xfrm>
        </p:spPr>
        <p:txBody>
          <a:bodyPr>
            <a:normAutofit fontScale="90000"/>
          </a:bodyPr>
          <a:lstStyle/>
          <a:p>
            <a:r>
              <a:rPr lang="fr-FR" sz="4400" dirty="0"/>
              <a:t>Des </a:t>
            </a:r>
            <a:r>
              <a:rPr lang="fr-FR" sz="4400" dirty="0" err="1"/>
              <a:t>possibilites</a:t>
            </a:r>
            <a:r>
              <a:rPr lang="fr-FR" sz="4400" dirty="0"/>
              <a:t> de </a:t>
            </a:r>
            <a:r>
              <a:rPr lang="fr-FR" sz="4400" dirty="0" err="1"/>
              <a:t>differenciation</a:t>
            </a:r>
            <a:endParaRPr lang="fr-FR" sz="4400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104BC73-546A-4636-99DC-4EEF50A651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015" y="3393060"/>
            <a:ext cx="6696048" cy="3464939"/>
          </a:xfrm>
          <a:prstGeom prst="rect">
            <a:avLst/>
          </a:prstGeom>
        </p:spPr>
      </p:pic>
      <p:pic>
        <p:nvPicPr>
          <p:cNvPr id="3" name="Média en ligne 2" title="La differenciation pedagogique pour appuyer chaque eleve">
            <a:hlinkClick r:id="" action="ppaction://media"/>
            <a:extLst>
              <a:ext uri="{FF2B5EF4-FFF2-40B4-BE49-F238E27FC236}">
                <a16:creationId xmlns:a16="http://schemas.microsoft.com/office/drawing/2014/main" id="{79AA85EC-9628-41FD-BE20-17DC01CE194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340839" y="1031966"/>
            <a:ext cx="5803145" cy="3278777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16F4EB4D-39BE-4BC1-B8BE-3AE415DA826A}"/>
              </a:ext>
            </a:extLst>
          </p:cNvPr>
          <p:cNvSpPr txBox="1"/>
          <p:nvPr/>
        </p:nvSpPr>
        <p:spPr>
          <a:xfrm>
            <a:off x="6871063" y="4406928"/>
            <a:ext cx="49900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hlinkClick r:id="rId5"/>
              </a:rPr>
              <a:t>https://www.youtube.com/watch?v=4GxRwDDtomI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52069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981200" y="704088"/>
            <a:ext cx="8229600" cy="852704"/>
          </a:xfrm>
        </p:spPr>
        <p:txBody>
          <a:bodyPr/>
          <a:lstStyle/>
          <a:p>
            <a:r>
              <a:rPr lang="fr-FR" dirty="0"/>
              <a:t>En lien avec l’enseignant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81200" y="1844824"/>
            <a:ext cx="8229600" cy="4752528"/>
          </a:xfrm>
        </p:spPr>
        <p:txBody>
          <a:bodyPr>
            <a:normAutofit fontScale="55000" lnSpcReduction="20000"/>
          </a:bodyPr>
          <a:lstStyle/>
          <a:p>
            <a:r>
              <a:rPr lang="fr-FR" sz="6000" dirty="0"/>
              <a:t>L’organisation des apprentissages :</a:t>
            </a:r>
          </a:p>
          <a:p>
            <a:pPr>
              <a:buNone/>
            </a:pPr>
            <a:endParaRPr lang="fr-FR" sz="6000" dirty="0"/>
          </a:p>
          <a:p>
            <a:pPr>
              <a:buFontTx/>
              <a:buChar char="-"/>
            </a:pPr>
            <a:r>
              <a:rPr lang="fr-FR" sz="6000" dirty="0"/>
              <a:t>Les situations d’apprentissage</a:t>
            </a:r>
          </a:p>
          <a:p>
            <a:pPr>
              <a:buFontTx/>
              <a:buChar char="-"/>
            </a:pPr>
            <a:r>
              <a:rPr lang="fr-FR" sz="6000" dirty="0"/>
              <a:t>Le cadre spatial</a:t>
            </a:r>
          </a:p>
          <a:p>
            <a:pPr>
              <a:buFontTx/>
              <a:buChar char="-"/>
            </a:pPr>
            <a:r>
              <a:rPr lang="fr-FR" sz="6000" dirty="0"/>
              <a:t>Les contenus</a:t>
            </a:r>
          </a:p>
          <a:p>
            <a:pPr>
              <a:buFontTx/>
              <a:buChar char="-"/>
            </a:pPr>
            <a:r>
              <a:rPr lang="fr-FR" sz="6000" dirty="0"/>
              <a:t>Les dimensions du sens </a:t>
            </a:r>
          </a:p>
          <a:p>
            <a:pPr>
              <a:buFontTx/>
              <a:buChar char="-"/>
            </a:pPr>
            <a:r>
              <a:rPr lang="fr-FR" sz="6000" dirty="0"/>
              <a:t>L’organisation temporelle</a:t>
            </a:r>
          </a:p>
          <a:p>
            <a:pPr>
              <a:buFontTx/>
              <a:buChar char="-"/>
            </a:pPr>
            <a:r>
              <a:rPr lang="fr-FR" sz="6000" dirty="0"/>
              <a:t>L’évaluation …</a:t>
            </a:r>
          </a:p>
          <a:p>
            <a:pPr>
              <a:buNone/>
            </a:pPr>
            <a:endParaRPr lang="fr-FR" sz="6000" dirty="0"/>
          </a:p>
          <a:p>
            <a:pPr>
              <a:buNone/>
            </a:pPr>
            <a:endParaRPr lang="fr-FR" dirty="0"/>
          </a:p>
          <a:p>
            <a:pPr>
              <a:buFontTx/>
              <a:buChar char="-"/>
            </a:pPr>
            <a:endParaRPr lang="fr-F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FEBD85-3A42-4E7E-B63B-164578E61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0238" y="125458"/>
            <a:ext cx="10178322" cy="1492132"/>
          </a:xfrm>
        </p:spPr>
        <p:txBody>
          <a:bodyPr>
            <a:normAutofit/>
          </a:bodyPr>
          <a:lstStyle/>
          <a:p>
            <a:r>
              <a:rPr lang="fr-FR" sz="4400" dirty="0"/>
              <a:t>Exemple de contenus différenciés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81188C6-4886-45EE-896C-E69F0D19FE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204" y="1369967"/>
            <a:ext cx="3771900" cy="53721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D7764EC4-A01D-4289-BB23-01F39CDA40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2015" y="1369967"/>
            <a:ext cx="3810000" cy="536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7918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BBAEE0-B1BF-4FFF-843A-ECE8C5186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23149"/>
          </a:xfrm>
        </p:spPr>
        <p:txBody>
          <a:bodyPr>
            <a:noAutofit/>
          </a:bodyPr>
          <a:lstStyle/>
          <a:p>
            <a:r>
              <a:rPr lang="fr-FR" sz="4000" dirty="0"/>
              <a:t>Exemple de contenus différenciés (suite)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805D6AD-7317-4101-A331-F1DC11C8A0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010" y="1410063"/>
            <a:ext cx="3771900" cy="509587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EF2A2F5A-9C66-47DE-9520-86447FD090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0517" y="1410063"/>
            <a:ext cx="3838575" cy="187642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8A2DC48C-EB06-412A-A886-FA4E6B4CE3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8811" y="1306286"/>
            <a:ext cx="4025882" cy="3507559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F6F8526A-3E89-4A70-8552-8AFD3C62E2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0749" y="4910912"/>
            <a:ext cx="4341251" cy="824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8591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BBAEE0-B1BF-4FFF-843A-ECE8C5186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23149"/>
          </a:xfrm>
        </p:spPr>
        <p:txBody>
          <a:bodyPr>
            <a:normAutofit fontScale="90000"/>
          </a:bodyPr>
          <a:lstStyle/>
          <a:p>
            <a:r>
              <a:rPr lang="fr-FR" dirty="0"/>
              <a:t>Exemple de contenus différenciés (suite)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2E91BD2-6F50-4537-96D5-A0E6355C95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968" y="940525"/>
            <a:ext cx="3800475" cy="534352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11AF1F51-7CD9-4AD1-861E-7A7BB33FFB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0443" y="1069657"/>
            <a:ext cx="3819525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8970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7062F2-E4BC-4236-8218-864EDA3DE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PIEGES DE LA DIFFERENCIATION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61A8228-6ABA-4D59-802F-98FFB101CF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Tx/>
              <a:buChar char="-"/>
            </a:pPr>
            <a:r>
              <a:rPr lang="fr-FR" dirty="0"/>
              <a:t>Le risque de l’exclusion</a:t>
            </a:r>
          </a:p>
          <a:p>
            <a:pPr algn="just">
              <a:buFontTx/>
              <a:buChar char="-"/>
            </a:pPr>
            <a:r>
              <a:rPr lang="fr-FR" dirty="0"/>
              <a:t>Le risque du nivellement par le bas</a:t>
            </a:r>
          </a:p>
          <a:p>
            <a:pPr algn="just">
              <a:buFontTx/>
              <a:buChar char="-"/>
            </a:pPr>
            <a:r>
              <a:rPr lang="fr-FR" dirty="0"/>
              <a:t>La dérive « différentialiste » et ou « individualiste »</a:t>
            </a:r>
          </a:p>
          <a:p>
            <a:pPr algn="just">
              <a:buFontTx/>
              <a:buChar char="-"/>
            </a:pPr>
            <a:r>
              <a:rPr lang="fr-FR" dirty="0"/>
              <a:t>La dérive « méthodologique »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45535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6FD13D43-DDD0-4C51-B700-9FB6EE4296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0343" y="692331"/>
            <a:ext cx="10672353" cy="6061166"/>
          </a:xfrm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  <a:defRPr/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J.-P. ASTOLFI, L</a:t>
            </a:r>
            <a:r>
              <a:rPr lang="fr-FR" alt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école pour apprendre, ESF 1992</a:t>
            </a:r>
          </a:p>
          <a:p>
            <a:pPr algn="just">
              <a:lnSpc>
                <a:spcPct val="80000"/>
              </a:lnSpc>
              <a:defRPr/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Loi d</a:t>
            </a:r>
            <a:r>
              <a:rPr lang="fr-FR" alt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orientation sur l</a:t>
            </a:r>
            <a:r>
              <a:rPr lang="fr-FR" alt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éducation, 10 juillet 1989, Article premier.</a:t>
            </a:r>
          </a:p>
          <a:p>
            <a:pPr algn="just">
              <a:lnSpc>
                <a:spcPct val="80000"/>
              </a:lnSpc>
              <a:defRPr/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MEIRIEU, Le choix d</a:t>
            </a:r>
            <a:r>
              <a:rPr lang="fr-FR" alt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éduquer - éthique et pédagogie, ESF 1991</a:t>
            </a:r>
          </a:p>
          <a:p>
            <a:pPr algn="just"/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Dossier de veille de l’IFÉ • n° 113 • Novembre 2016</a:t>
            </a:r>
          </a:p>
          <a:p>
            <a:pPr marL="0" indent="0">
              <a:buNone/>
            </a:pPr>
            <a:endParaRPr lang="fr-FR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sz="1900" dirty="0"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https://www.reseaureussitemontreal.ca/wp</a:t>
            </a:r>
            <a:r>
              <a:rPr lang="fr-FR" sz="1900" dirty="0"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</a:t>
            </a:r>
            <a:r>
              <a:rPr lang="fr-FR" sz="1900" dirty="0"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content/uploads/2021/02/RRM_ingredients_motivation_engagement.pdf</a:t>
            </a:r>
            <a:endParaRPr lang="fr-FR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 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https://dumas.ccsd.cnrs.fr/dumas-01653134/document</a:t>
            </a:r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https://www.les-coccinelles.fr/lienpage1/lecture/lecture_recette/lecture_recette_crepes/lecture_recette_crepe.html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</a:t>
            </a:r>
            <a:r>
              <a:rPr lang="fr-FR" sz="1900" dirty="0">
                <a:solidFill>
                  <a:srgbClr val="46B2B5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.edu.gov.on.ca/fre/teachers/studentsuccess/a_ecoutepartie1.pdf</a:t>
            </a:r>
            <a:endParaRPr lang="fr-FR" sz="19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sz="2400" b="1" dirty="0"/>
          </a:p>
          <a:p>
            <a:endParaRPr lang="fr-FR" sz="1600" b="1" dirty="0"/>
          </a:p>
          <a:p>
            <a:endParaRPr lang="fr-FR" sz="1600" b="1" dirty="0"/>
          </a:p>
        </p:txBody>
      </p:sp>
    </p:spTree>
    <p:extLst>
      <p:ext uri="{BB962C8B-B14F-4D97-AF65-F5344CB8AC3E}">
        <p14:creationId xmlns:p14="http://schemas.microsoft.com/office/powerpoint/2010/main" val="661455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EE331FFA-D861-4017-B2A9-93C284251F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5402" y="1879021"/>
            <a:ext cx="9106124" cy="3099957"/>
          </a:xfrm>
        </p:spPr>
      </p:pic>
    </p:spTree>
    <p:extLst>
      <p:ext uri="{BB962C8B-B14F-4D97-AF65-F5344CB8AC3E}">
        <p14:creationId xmlns:p14="http://schemas.microsoft.com/office/powerpoint/2010/main" val="3605991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En lien direct avec l’élève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r-FR" dirty="0"/>
              <a:t>Plusieurs raisons semblent évidentes :</a:t>
            </a:r>
          </a:p>
          <a:p>
            <a:pPr>
              <a:buNone/>
            </a:pPr>
            <a:endParaRPr lang="fr-FR" dirty="0"/>
          </a:p>
          <a:p>
            <a:pPr>
              <a:buFontTx/>
              <a:buChar char="-"/>
            </a:pPr>
            <a:r>
              <a:rPr lang="fr-FR" dirty="0"/>
              <a:t>Les différences de capitaux culturels</a:t>
            </a:r>
          </a:p>
          <a:p>
            <a:pPr>
              <a:buFontTx/>
              <a:buChar char="-"/>
            </a:pPr>
            <a:r>
              <a:rPr lang="fr-FR" dirty="0"/>
              <a:t>L’ hétérogénéité</a:t>
            </a:r>
          </a:p>
          <a:p>
            <a:pPr>
              <a:buFontTx/>
              <a:buChar char="-"/>
            </a:pPr>
            <a:r>
              <a:rPr lang="fr-FR" dirty="0"/>
              <a:t>L’acquisition par tous des bases minimales</a:t>
            </a:r>
          </a:p>
          <a:p>
            <a:pPr>
              <a:buFontTx/>
              <a:buChar char="-"/>
            </a:pPr>
            <a:r>
              <a:rPr lang="fr-FR" dirty="0"/>
              <a:t>Le dépassement de soi</a:t>
            </a:r>
          </a:p>
          <a:p>
            <a:pPr>
              <a:buFontTx/>
              <a:buChar char="-"/>
            </a:pPr>
            <a:r>
              <a:rPr lang="fr-FR" dirty="0"/>
              <a:t>La lisibilité de la réussite des progrès par l’enseignant et l’élève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67B52F4-9086-460A-BC7B-0544F913DC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9724" y="1874517"/>
            <a:ext cx="3552825" cy="1876425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4440D648-B09D-42BF-BB31-AFDDD9751B81}"/>
              </a:ext>
            </a:extLst>
          </p:cNvPr>
          <p:cNvSpPr txBox="1"/>
          <p:nvPr/>
        </p:nvSpPr>
        <p:spPr>
          <a:xfrm>
            <a:off x="1489166" y="5879592"/>
            <a:ext cx="975468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00" dirty="0"/>
              <a:t>https://www.reseaureussitemontreal.ca/wp-content/uploads/2021/02/RRM_ingredients_motivation_engagement.pdf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994122"/>
          </a:xfrm>
        </p:spPr>
        <p:txBody>
          <a:bodyPr>
            <a:normAutofit/>
          </a:bodyPr>
          <a:lstStyle/>
          <a:p>
            <a:r>
              <a:rPr lang="fr-FR" sz="3600" dirty="0"/>
              <a:t>En lien direct avec l’élève (suite)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81200" y="1196752"/>
            <a:ext cx="8229600" cy="5472608"/>
          </a:xfrm>
        </p:spPr>
        <p:txBody>
          <a:bodyPr>
            <a:normAutofit lnSpcReduction="10000"/>
          </a:bodyPr>
          <a:lstStyle/>
          <a:p>
            <a:r>
              <a:rPr lang="fr-FR" sz="2400" dirty="0"/>
              <a:t>Test de logique</a:t>
            </a:r>
          </a:p>
          <a:p>
            <a:pPr>
              <a:buFont typeface="Arial" charset="0"/>
              <a:buChar char="•"/>
            </a:pPr>
            <a:r>
              <a:rPr lang="fr-FR" sz="2400" dirty="0"/>
              <a:t>Les  modes de pensées :</a:t>
            </a:r>
          </a:p>
          <a:p>
            <a:pPr>
              <a:buFontTx/>
              <a:buChar char="-"/>
            </a:pPr>
            <a:r>
              <a:rPr lang="fr-FR" sz="2400" dirty="0"/>
              <a:t>Inductive</a:t>
            </a:r>
          </a:p>
          <a:p>
            <a:pPr>
              <a:buFontTx/>
              <a:buChar char="-"/>
            </a:pPr>
            <a:r>
              <a:rPr lang="fr-FR" sz="2400" dirty="0"/>
              <a:t>Déductive</a:t>
            </a:r>
          </a:p>
          <a:p>
            <a:pPr>
              <a:buFontTx/>
              <a:buChar char="-"/>
            </a:pPr>
            <a:r>
              <a:rPr lang="fr-FR" sz="2400" dirty="0"/>
              <a:t>Créatrice</a:t>
            </a:r>
          </a:p>
          <a:p>
            <a:pPr>
              <a:buFontTx/>
              <a:buChar char="-"/>
            </a:pPr>
            <a:r>
              <a:rPr lang="fr-FR" sz="2400" dirty="0"/>
              <a:t>Dialectique</a:t>
            </a:r>
          </a:p>
          <a:p>
            <a:pPr>
              <a:buFontTx/>
              <a:buChar char="-"/>
            </a:pPr>
            <a:r>
              <a:rPr lang="fr-FR" sz="2400" dirty="0"/>
              <a:t>Convergente</a:t>
            </a:r>
          </a:p>
          <a:p>
            <a:pPr>
              <a:buFontTx/>
              <a:buChar char="-"/>
            </a:pPr>
            <a:r>
              <a:rPr lang="fr-FR" sz="2400" dirty="0"/>
              <a:t>Divergente</a:t>
            </a:r>
          </a:p>
          <a:p>
            <a:pPr>
              <a:buNone/>
            </a:pPr>
            <a:endParaRPr lang="fr-FR" dirty="0"/>
          </a:p>
          <a:p>
            <a:pPr>
              <a:buFont typeface="Arial" charset="0"/>
              <a:buChar char="•"/>
            </a:pPr>
            <a:r>
              <a:rPr lang="fr-FR" sz="2400" dirty="0"/>
              <a:t>Les stratégies d’appropriation</a:t>
            </a:r>
          </a:p>
          <a:p>
            <a:pPr>
              <a:buFontTx/>
              <a:buChar char="-"/>
            </a:pPr>
            <a:r>
              <a:rPr lang="fr-FR" sz="2400" dirty="0"/>
              <a:t>La stratégie globale ou synthétique</a:t>
            </a:r>
          </a:p>
          <a:p>
            <a:pPr>
              <a:buFontTx/>
              <a:buChar char="-"/>
            </a:pPr>
            <a:r>
              <a:rPr lang="fr-FR" sz="2400" dirty="0"/>
              <a:t>La stratégie analytique</a:t>
            </a:r>
          </a:p>
          <a:p>
            <a:pPr>
              <a:buFontTx/>
              <a:buChar char="-"/>
            </a:pPr>
            <a:endParaRPr lang="fr-FR" dirty="0"/>
          </a:p>
          <a:p>
            <a:pPr>
              <a:buNone/>
            </a:pPr>
            <a:endParaRPr lang="fr-FR" dirty="0"/>
          </a:p>
          <a:p>
            <a:pPr>
              <a:buNone/>
            </a:pPr>
            <a:endParaRPr lang="fr-FR" dirty="0"/>
          </a:p>
          <a:p>
            <a:pPr>
              <a:buNone/>
            </a:pP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CA3C346-928B-4356-9DF9-79411CCA85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196752"/>
            <a:ext cx="5514975" cy="356235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593BB49C-A87D-431A-A482-E82E09469167}"/>
              </a:ext>
            </a:extLst>
          </p:cNvPr>
          <p:cNvSpPr txBox="1"/>
          <p:nvPr/>
        </p:nvSpPr>
        <p:spPr>
          <a:xfrm>
            <a:off x="5643154" y="6546249"/>
            <a:ext cx="633817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00" dirty="0"/>
              <a:t>https://www.reseaureussitemontreal.ca/wp-content/uploads/2021/02/RRM_ingredients_motivation_engagement.pdf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En lien direct avec l’élève</a:t>
            </a:r>
          </a:p>
        </p:txBody>
      </p:sp>
      <p:pic>
        <p:nvPicPr>
          <p:cNvPr id="4" name="Espace réservé du contenu 3" descr="Résultats de recherche d'images pour « types de memoire »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063552" y="1772816"/>
            <a:ext cx="7848872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En lien direct avec l’élève</a:t>
            </a:r>
          </a:p>
        </p:txBody>
      </p:sp>
      <p:pic>
        <p:nvPicPr>
          <p:cNvPr id="6" name="Espace réservé du contenu 5" descr="Résultats de recherche d'images pour « types de memoire »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09760" y="1394317"/>
            <a:ext cx="9262594" cy="5081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En lien direct avec l’élève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Meirieu définit trois sens de l’apprentissage :</a:t>
            </a:r>
          </a:p>
          <a:p>
            <a:pPr marL="0" indent="0">
              <a:buNone/>
            </a:pPr>
            <a:endParaRPr lang="fr-FR" dirty="0"/>
          </a:p>
          <a:p>
            <a:pPr>
              <a:buFontTx/>
              <a:buChar char="-"/>
            </a:pPr>
            <a:r>
              <a:rPr lang="fr-FR" dirty="0"/>
              <a:t>« La finalisation en aval » et « la finalisation en amont »</a:t>
            </a:r>
          </a:p>
          <a:p>
            <a:pPr>
              <a:buFontTx/>
              <a:buChar char="-"/>
            </a:pPr>
            <a:r>
              <a:rPr lang="fr-FR" dirty="0"/>
              <a:t>« Le registre fonctionnel » et  « le registre symbolique »</a:t>
            </a:r>
          </a:p>
          <a:p>
            <a:pPr>
              <a:buFontTx/>
              <a:buChar char="-"/>
            </a:pPr>
            <a:r>
              <a:rPr lang="fr-FR" dirty="0"/>
              <a:t>« Les références à des pratiques scolaires » et « les références à des pratiques extrascolaires »</a:t>
            </a:r>
          </a:p>
          <a:p>
            <a:pPr>
              <a:buFontTx/>
              <a:buChar char="-"/>
            </a:pPr>
            <a:endParaRPr lang="fr-F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En lien direct avec l’élève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La motivation</a:t>
            </a:r>
          </a:p>
          <a:p>
            <a:pPr>
              <a:buFontTx/>
              <a:buChar char="-"/>
            </a:pPr>
            <a:r>
              <a:rPr lang="fr-FR" dirty="0"/>
              <a:t>Intérêt</a:t>
            </a:r>
          </a:p>
          <a:p>
            <a:pPr>
              <a:buFontTx/>
              <a:buChar char="-"/>
            </a:pPr>
            <a:r>
              <a:rPr lang="fr-FR" dirty="0"/>
              <a:t>Besoin </a:t>
            </a:r>
          </a:p>
          <a:p>
            <a:pPr>
              <a:buFontTx/>
              <a:buChar char="-"/>
            </a:pPr>
            <a:r>
              <a:rPr lang="fr-FR" dirty="0"/>
              <a:t>Plaisir </a:t>
            </a:r>
          </a:p>
          <a:p>
            <a:pPr>
              <a:buFontTx/>
              <a:buChar char="-"/>
            </a:pPr>
            <a:r>
              <a:rPr lang="fr-FR" dirty="0"/>
              <a:t>Considération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A89E67F-C15C-4894-AB3A-FEFD26A019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6830" y="1558290"/>
            <a:ext cx="4639825" cy="359359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57CD00FE-E484-487B-9448-D8B2891B5A51}"/>
              </a:ext>
            </a:extLst>
          </p:cNvPr>
          <p:cNvSpPr txBox="1"/>
          <p:nvPr/>
        </p:nvSpPr>
        <p:spPr>
          <a:xfrm>
            <a:off x="5643154" y="6546249"/>
            <a:ext cx="633817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00" dirty="0"/>
              <a:t>https://www.reseaureussitemontreal.ca/wp-content/uploads/2021/02/RRM_ingredients_motivation_engagement.pdf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En lien avec l’enseignant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Quatre dimensions essentielles selon Meirieu :</a:t>
            </a:r>
          </a:p>
          <a:p>
            <a:pPr>
              <a:buFontTx/>
              <a:buChar char="-"/>
            </a:pPr>
            <a:r>
              <a:rPr lang="fr-FR" dirty="0"/>
              <a:t>Le moment pédagogique</a:t>
            </a:r>
          </a:p>
          <a:p>
            <a:pPr>
              <a:buFontTx/>
              <a:buChar char="-"/>
            </a:pPr>
            <a:r>
              <a:rPr lang="fr-FR" dirty="0"/>
              <a:t>La mémoire pédagogique</a:t>
            </a:r>
          </a:p>
          <a:p>
            <a:pPr>
              <a:buFontTx/>
              <a:buChar char="-"/>
            </a:pPr>
            <a:r>
              <a:rPr lang="fr-FR" dirty="0"/>
              <a:t>Le prélèvement d’indices</a:t>
            </a:r>
          </a:p>
          <a:p>
            <a:pPr>
              <a:buFontTx/>
              <a:buChar char="-"/>
            </a:pPr>
            <a:r>
              <a:rPr lang="fr-FR" dirty="0"/>
              <a:t>L’élément qui noue les précédentes dimensions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333</TotalTime>
  <Words>504</Words>
  <Application>Microsoft Office PowerPoint</Application>
  <PresentationFormat>Grand écran</PresentationFormat>
  <Paragraphs>80</Paragraphs>
  <Slides>16</Slides>
  <Notes>0</Notes>
  <HiddenSlides>0</HiddenSlides>
  <MMClips>1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1" baseType="lpstr">
      <vt:lpstr>Arial</vt:lpstr>
      <vt:lpstr>Gill Sans MT</vt:lpstr>
      <vt:lpstr>Impact</vt:lpstr>
      <vt:lpstr>Times New Roman</vt:lpstr>
      <vt:lpstr>Badge</vt:lpstr>
      <vt:lpstr>LA PEDAGOGIE DIFFERENCIEE</vt:lpstr>
      <vt:lpstr>Présentation PowerPoint</vt:lpstr>
      <vt:lpstr>En lien direct avec l’élève</vt:lpstr>
      <vt:lpstr>En lien direct avec l’élève (suite)</vt:lpstr>
      <vt:lpstr>En lien direct avec l’élève</vt:lpstr>
      <vt:lpstr>En lien direct avec l’élève</vt:lpstr>
      <vt:lpstr>En lien direct avec l’élève</vt:lpstr>
      <vt:lpstr>En lien direct avec l’élève</vt:lpstr>
      <vt:lpstr>En lien avec l’enseignant</vt:lpstr>
      <vt:lpstr>Des possibilites de differenciation</vt:lpstr>
      <vt:lpstr>En lien avec l’enseignant</vt:lpstr>
      <vt:lpstr>Exemple de contenus différenciés</vt:lpstr>
      <vt:lpstr>Exemple de contenus différenciés (suite)</vt:lpstr>
      <vt:lpstr>Exemple de contenus différenciés (suite)</vt:lpstr>
      <vt:lpstr>LES PIEGES DE LA DIFFERENCIATION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PEDAGOGIE DIFFERENCIEE</dc:title>
  <dc:creator>OS-DFP-P21</dc:creator>
  <cp:lastModifiedBy>OS-DFP-P21</cp:lastModifiedBy>
  <cp:revision>17</cp:revision>
  <dcterms:created xsi:type="dcterms:W3CDTF">2023-06-12T12:52:57Z</dcterms:created>
  <dcterms:modified xsi:type="dcterms:W3CDTF">2023-11-06T20:38:40Z</dcterms:modified>
</cp:coreProperties>
</file>